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0" r:id="rId2"/>
    <p:sldId id="261" r:id="rId3"/>
    <p:sldId id="262" r:id="rId4"/>
    <p:sldId id="257" r:id="rId5"/>
    <p:sldId id="258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1F1"/>
    <a:srgbClr val="EEFAFE"/>
    <a:srgbClr val="FFF4F4"/>
    <a:srgbClr val="E7F7FD"/>
    <a:srgbClr val="CCEEFF"/>
    <a:srgbClr val="00FFFF"/>
    <a:srgbClr val="1A2B42"/>
    <a:srgbClr val="DCF4FC"/>
    <a:srgbClr val="FF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504" y="24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E69D0-E3CF-4E1D-AE01-8963D259A614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8E404-DCF6-4DA5-810A-11ECBF7C6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265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85FF0D-2ACD-3C6F-66C6-4CBB656EE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05E6FD-1C09-62FD-37C6-7D49A0842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DB8872-25FE-25DA-E763-73A19A1AE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5B9448-FDAC-20FD-E2EC-069D17A5A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377F93-0D94-34E5-5678-B100DD3B9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73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8081B7-4F72-EB65-FFD9-CF7459EB0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9AFF3D-0B05-B978-78F1-A88BF17314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734DFD-7D75-21DA-BB4C-E9DFC2084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7D75A0-2A1A-FAF9-7932-997CF2B05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F2DF49-1510-02D5-FE0D-987726337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465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E15D863-EC9B-B058-F56C-BD6D532FC1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0BA1C4-09BE-7D7D-28A8-7144EBF262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2F8A6F-D1DC-7D1D-A070-7BE63015F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7E9049-7753-D34D-9045-519F7192A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00F240-087C-3857-63F2-A4C75CDB3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233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FEC93-4AD6-3F5C-4C94-48D2D801C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00BEC1-C8FD-34FD-C01F-C95C84D38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A725CC-2667-959B-C7FD-4970A2D8D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370EC2-285C-B022-A94B-3DD388A8F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87D0E0-58C0-FA17-B8BE-5C694D82F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058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BC182E-C712-28BC-8F8B-87123F5A8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824C80-E8BD-2892-DEE4-01ACE3753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F49D64-B4D7-BA57-3192-83B170627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D58C95-15DC-82A2-E364-62126F6E6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899F5D-89D7-091E-BD92-3D4A43473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459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4A2670-6DD0-E6FA-ACC0-9F884CC9B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D6D7DF-8BE3-F090-3D89-7E0DDE666D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FEEFFB-B12A-F0D3-0F9F-513B9D65AA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10DC6B-987E-547A-4516-397356F7F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B15E1D-9B49-285A-1F9F-067375535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45992C-6090-E63F-2853-462EA1EC1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903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C5B48-B408-8BA0-220A-0F3FE5964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F09D72-FA86-9F7B-8168-1FB5C136C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2C97C2-D5C4-50A7-C9C3-4CC68D8758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17CB6C7-2E4A-F048-0024-EFE4907EAE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1EEA7E2-3DE2-A5F2-3D8C-B3D5F44211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C6861A-FF0C-CB58-A533-632BFAD91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D7506E4-0C72-5E38-61A3-B4EC1AAE4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6AA434F-02BB-0775-F906-72686B0B5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166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F8385-D178-324A-8D01-6EE6412F8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32E2B54-BD18-3BFB-6E63-702AB6B7B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9B8D1A8-A490-0843-BC55-E23D799F8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C67632-98B0-5779-7A46-ACC176771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551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127248-D11C-177E-5947-10C68B065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94049E5-BF37-C4FC-7B5D-B3158F572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CC5619-44A2-7207-681A-17BB57182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29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DDD719-4973-B848-5A3A-578BA0158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2E218F-C812-2B21-A09A-9D7FA40B9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883F78-6CDB-C4D7-AD4C-5BC94AFE7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B53EF0-175B-09B7-D84E-6E1E2EE75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C4F282-F1F3-17EE-95EC-A02EE03C4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C55609-80D9-2AE8-34D3-0612B9532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141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61BE5-F093-5E61-C992-462A01E13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61F0BEB-BC48-352B-1DD3-46A82603B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344424-9E03-A73E-91EA-3A8422B2A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0709B3-092B-643B-3350-F5091FDE4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67648D-E6CE-14F4-1B6A-ADD9681ED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E9F33B-EBC3-8C3A-AF49-1B4B07A0F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145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F081C57-46F5-758E-6D94-EA00CA88D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74A8EF-8E78-4890-CA4D-BF8583089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ED5C45-EBD7-97A9-2550-526B67F71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0CF0BD-782C-4A1B-A2DB-C45452633771}" type="datetimeFigureOut">
              <a:rPr lang="ko-KR" altLang="en-US" smtClean="0"/>
              <a:t>2025-09-05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0BD8FC-9805-74D3-3182-1CE65C1925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1E85E5-4075-536F-ADE4-E066E8B98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029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23D7B-F87D-69E4-30D2-1E2BA524D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순서도: 수동 입력 10">
            <a:extLst>
              <a:ext uri="{FF2B5EF4-FFF2-40B4-BE49-F238E27FC236}">
                <a16:creationId xmlns:a16="http://schemas.microsoft.com/office/drawing/2014/main" id="{69668390-3143-655B-FFC3-1DA6B1A8402B}"/>
              </a:ext>
            </a:extLst>
          </p:cNvPr>
          <p:cNvSpPr/>
          <p:nvPr/>
        </p:nvSpPr>
        <p:spPr>
          <a:xfrm rot="16200000" flipV="1">
            <a:off x="-99000" y="99000"/>
            <a:ext cx="6857999" cy="6660001"/>
          </a:xfrm>
          <a:prstGeom prst="flowChartManualInput">
            <a:avLst/>
          </a:prstGeom>
          <a:solidFill>
            <a:srgbClr val="EEFAF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순서도: 수동 입력 8">
            <a:extLst>
              <a:ext uri="{FF2B5EF4-FFF2-40B4-BE49-F238E27FC236}">
                <a16:creationId xmlns:a16="http://schemas.microsoft.com/office/drawing/2014/main" id="{34420881-0690-A4C0-0673-288183E8D62F}"/>
              </a:ext>
            </a:extLst>
          </p:cNvPr>
          <p:cNvSpPr/>
          <p:nvPr/>
        </p:nvSpPr>
        <p:spPr>
          <a:xfrm rot="16200000" flipH="1">
            <a:off x="5432999" y="99000"/>
            <a:ext cx="6857999" cy="6660001"/>
          </a:xfrm>
          <a:prstGeom prst="flowChartManualInput">
            <a:avLst/>
          </a:prstGeom>
          <a:solidFill>
            <a:srgbClr val="FFF1F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DD033704-91AD-7FB1-7119-8C743F6F2DB4}"/>
              </a:ext>
            </a:extLst>
          </p:cNvPr>
          <p:cNvSpPr/>
          <p:nvPr/>
        </p:nvSpPr>
        <p:spPr>
          <a:xfrm flipH="1" flipV="1">
            <a:off x="5327710" y="0"/>
            <a:ext cx="1536580" cy="6857999"/>
          </a:xfrm>
          <a:prstGeom prst="parallelogram">
            <a:avLst>
              <a:gd name="adj" fmla="val 86053"/>
            </a:avLst>
          </a:prstGeom>
          <a:solidFill>
            <a:schemeClr val="tx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 descr="의류, 인간의 얼굴, 의상 디자인, 사람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5516A05-5D05-A6D7-2B90-3C9359E6F4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40040" y="1303208"/>
            <a:ext cx="3759363" cy="5554792"/>
          </a:xfrm>
          <a:prstGeom prst="rect">
            <a:avLst/>
          </a:prstGeom>
        </p:spPr>
      </p:pic>
      <p:pic>
        <p:nvPicPr>
          <p:cNvPr id="10" name="그림 9" descr="인간의 얼굴, 댄스, 사람, 의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9F18878-7913-8992-E37D-34E670F6DB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63" r="1703" b="-603"/>
          <a:stretch>
            <a:fillRect/>
          </a:stretch>
        </p:blipFill>
        <p:spPr>
          <a:xfrm>
            <a:off x="7055605" y="0"/>
            <a:ext cx="4486066" cy="6857999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90E3C428-C90F-4FD5-8949-75A3678449CF}"/>
              </a:ext>
            </a:extLst>
          </p:cNvPr>
          <p:cNvGrpSpPr/>
          <p:nvPr/>
        </p:nvGrpSpPr>
        <p:grpSpPr>
          <a:xfrm>
            <a:off x="840040" y="443662"/>
            <a:ext cx="4198585" cy="769441"/>
            <a:chOff x="650329" y="788085"/>
            <a:chExt cx="4198585" cy="76944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70685A7-76B6-B615-2258-540F31096A7B}"/>
                </a:ext>
              </a:extLst>
            </p:cNvPr>
            <p:cNvSpPr txBox="1"/>
            <p:nvPr/>
          </p:nvSpPr>
          <p:spPr>
            <a:xfrm>
              <a:off x="650329" y="788085"/>
              <a:ext cx="419858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ln w="88900">
                    <a:solidFill>
                      <a:schemeClr val="tx1"/>
                    </a:solidFill>
                  </a:ln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하늘을 품은 뇌운</a:t>
              </a:r>
              <a:r>
                <a:rPr lang="en-US" altLang="ko-KR" sz="2800" dirty="0">
                  <a:ln w="88900">
                    <a:solidFill>
                      <a:schemeClr val="tx1"/>
                    </a:solidFill>
                  </a:ln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, </a:t>
              </a:r>
              <a:r>
                <a:rPr lang="ko-KR" altLang="en-US" sz="4400" dirty="0">
                  <a:ln w="88900">
                    <a:solidFill>
                      <a:schemeClr val="tx1"/>
                    </a:solidFill>
                  </a:ln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가람</a:t>
              </a:r>
              <a:endParaRPr lang="ko-KR" altLang="en-US" sz="4000" dirty="0">
                <a:ln w="88900">
                  <a:solidFill>
                    <a:schemeClr val="tx1"/>
                  </a:solidFill>
                </a:ln>
                <a:latin typeface="빛의 계승자 Bold" panose="020B0600000101010101" pitchFamily="50" charset="-127"/>
                <a:ea typeface="빛의 계승자 Bold" panose="020B0600000101010101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1084B5B-D58E-26E3-E695-657B5CD02468}"/>
                </a:ext>
              </a:extLst>
            </p:cNvPr>
            <p:cNvSpPr txBox="1"/>
            <p:nvPr/>
          </p:nvSpPr>
          <p:spPr>
            <a:xfrm>
              <a:off x="650329" y="788085"/>
              <a:ext cx="419858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하늘을 품은 뇌운</a:t>
              </a:r>
              <a:r>
                <a:rPr lang="en-US" altLang="ko-KR" sz="2800" dirty="0"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, </a:t>
              </a:r>
              <a:r>
                <a:rPr lang="ko-KR" altLang="en-US" sz="4400" dirty="0"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가람</a:t>
              </a:r>
              <a:endParaRPr lang="ko-KR" altLang="en-US" sz="4000" dirty="0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391F620E-E9E1-8B9F-2637-532A049F9761}"/>
              </a:ext>
            </a:extLst>
          </p:cNvPr>
          <p:cNvGrpSpPr/>
          <p:nvPr/>
        </p:nvGrpSpPr>
        <p:grpSpPr>
          <a:xfrm>
            <a:off x="6437532" y="5622292"/>
            <a:ext cx="5266185" cy="769441"/>
            <a:chOff x="6275486" y="5460246"/>
            <a:chExt cx="5266185" cy="76944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2C9A3E4-CBC7-011A-4407-1642719C020C}"/>
                </a:ext>
              </a:extLst>
            </p:cNvPr>
            <p:cNvSpPr txBox="1"/>
            <p:nvPr/>
          </p:nvSpPr>
          <p:spPr>
            <a:xfrm>
              <a:off x="6275486" y="5460246"/>
              <a:ext cx="526618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ln w="88900">
                    <a:solidFill>
                      <a:schemeClr val="tx1"/>
                    </a:solidFill>
                  </a:ln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신비롭게 피어나는 연무</a:t>
              </a:r>
              <a:r>
                <a:rPr lang="en-US" altLang="ko-KR" sz="2800" dirty="0">
                  <a:ln w="88900">
                    <a:solidFill>
                      <a:schemeClr val="tx1"/>
                    </a:solidFill>
                  </a:ln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, </a:t>
              </a:r>
              <a:r>
                <a:rPr lang="ko-KR" altLang="en-US" sz="4400" dirty="0">
                  <a:ln w="88900">
                    <a:solidFill>
                      <a:schemeClr val="tx1"/>
                    </a:solidFill>
                  </a:ln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다온</a:t>
              </a:r>
              <a:endParaRPr lang="ko-KR" altLang="en-US" sz="4000" dirty="0">
                <a:ln w="88900">
                  <a:solidFill>
                    <a:schemeClr val="tx1"/>
                  </a:solidFill>
                </a:ln>
                <a:latin typeface="빛의 계승자 Bold" panose="020B0600000101010101" pitchFamily="50" charset="-127"/>
                <a:ea typeface="빛의 계승자 Bold" panose="020B060000010101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95BDA51-F6DF-C0D9-81C1-F406D4061EBA}"/>
                </a:ext>
              </a:extLst>
            </p:cNvPr>
            <p:cNvSpPr txBox="1"/>
            <p:nvPr/>
          </p:nvSpPr>
          <p:spPr>
            <a:xfrm>
              <a:off x="6275486" y="5460246"/>
              <a:ext cx="526618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신비롭게 피어나는 연무</a:t>
              </a:r>
              <a:r>
                <a:rPr lang="en-US" altLang="ko-KR" sz="2800" dirty="0"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, </a:t>
              </a:r>
              <a:r>
                <a:rPr lang="ko-KR" altLang="en-US" sz="4400" dirty="0">
                  <a:solidFill>
                    <a:schemeClr val="bg1"/>
                  </a:solidFill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다온</a:t>
              </a:r>
              <a:endParaRPr lang="ko-KR" altLang="en-US" sz="4000" dirty="0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769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220442-2041-3236-FE68-6DB64C541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순서도: 수동 입력 10">
            <a:extLst>
              <a:ext uri="{FF2B5EF4-FFF2-40B4-BE49-F238E27FC236}">
                <a16:creationId xmlns:a16="http://schemas.microsoft.com/office/drawing/2014/main" id="{437DC530-33E9-4805-00A8-5453CA551E4C}"/>
              </a:ext>
            </a:extLst>
          </p:cNvPr>
          <p:cNvSpPr/>
          <p:nvPr/>
        </p:nvSpPr>
        <p:spPr>
          <a:xfrm rot="16200000" flipV="1">
            <a:off x="-99000" y="99000"/>
            <a:ext cx="6857999" cy="6660001"/>
          </a:xfrm>
          <a:prstGeom prst="flowChartManualInput">
            <a:avLst/>
          </a:prstGeom>
          <a:solidFill>
            <a:srgbClr val="EEFAF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4355E131-17CF-E44B-E4DB-5CC0DA3EB09D}"/>
              </a:ext>
            </a:extLst>
          </p:cNvPr>
          <p:cNvSpPr/>
          <p:nvPr/>
        </p:nvSpPr>
        <p:spPr>
          <a:xfrm flipH="1" flipV="1">
            <a:off x="5327710" y="0"/>
            <a:ext cx="1536580" cy="6857999"/>
          </a:xfrm>
          <a:prstGeom prst="parallelogram">
            <a:avLst>
              <a:gd name="adj" fmla="val 86053"/>
            </a:avLst>
          </a:prstGeom>
          <a:solidFill>
            <a:schemeClr val="tx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 descr="의류, 인간의 얼굴, 의상 디자인, 사람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EEAC74D-D753-1BFC-08BC-AD50839807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40040" y="1303208"/>
            <a:ext cx="3759363" cy="55547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52A1CC-4AD5-5A81-A65F-C16B5739173A}"/>
              </a:ext>
            </a:extLst>
          </p:cNvPr>
          <p:cNvSpPr txBox="1"/>
          <p:nvPr/>
        </p:nvSpPr>
        <p:spPr>
          <a:xfrm>
            <a:off x="6660000" y="1303208"/>
            <a:ext cx="1101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n w="50800">
                  <a:noFill/>
                </a:ln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가람</a:t>
            </a:r>
            <a:endParaRPr lang="ko-KR" altLang="en-US" sz="3200" dirty="0">
              <a:ln w="50800">
                <a:noFill/>
              </a:ln>
              <a:latin typeface="빛의 계승자 Bold" panose="020B0600000101010101" pitchFamily="50" charset="-127"/>
              <a:ea typeface="빛의 계승자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F0B067-18BB-7160-64F3-9BBC95524CD7}"/>
              </a:ext>
            </a:extLst>
          </p:cNvPr>
          <p:cNvSpPr txBox="1"/>
          <p:nvPr/>
        </p:nvSpPr>
        <p:spPr>
          <a:xfrm>
            <a:off x="6578859" y="3981572"/>
            <a:ext cx="2274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성격 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온화하며 여유로운 성격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7D88DB-CA53-B938-30F7-E7061D6C05C3}"/>
              </a:ext>
            </a:extLst>
          </p:cNvPr>
          <p:cNvSpPr txBox="1"/>
          <p:nvPr/>
        </p:nvSpPr>
        <p:spPr>
          <a:xfrm>
            <a:off x="6578859" y="2820165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출신 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동양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DBA7D7-61E4-486D-D323-2CCDBACA2A2E}"/>
              </a:ext>
            </a:extLst>
          </p:cNvPr>
          <p:cNvSpPr txBox="1"/>
          <p:nvPr/>
        </p:nvSpPr>
        <p:spPr>
          <a:xfrm>
            <a:off x="6578859" y="5633739"/>
            <a:ext cx="540885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특징 </a:t>
            </a:r>
            <a:endParaRPr lang="en-US" altLang="ko-KR" sz="1400" dirty="0">
              <a:ln w="50800">
                <a:noFill/>
              </a:ln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멸망한 나라의 왕자였던 가람은 유일하게 남은 가족인 </a:t>
            </a:r>
            <a:r>
              <a:rPr lang="ko-KR" altLang="en-US" sz="1400" dirty="0" err="1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다온을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지켜내야 하는</a:t>
            </a:r>
            <a:endParaRPr lang="en-US" altLang="ko-KR" sz="1400" dirty="0">
              <a:ln w="50800">
                <a:noFill/>
              </a:ln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책임감과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7CC071-1B8F-F81C-747E-AA35BBDAF12C}"/>
              </a:ext>
            </a:extLst>
          </p:cNvPr>
          <p:cNvSpPr txBox="1"/>
          <p:nvPr/>
        </p:nvSpPr>
        <p:spPr>
          <a:xfrm>
            <a:off x="6578859" y="1935772"/>
            <a:ext cx="5222905" cy="701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유일하게 남은 가족인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여동생 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다온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’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 함께 세상을 유유자적 떠도는 도사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그의 고요함 속에 감춰진 번개는 하늘을 품을 정도로 강렬하다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1400" dirty="0">
              <a:ln w="50800">
                <a:noFill/>
              </a:ln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1ED94A-FD18-A81E-D590-612662B799C9}"/>
              </a:ext>
            </a:extLst>
          </p:cNvPr>
          <p:cNvSpPr txBox="1"/>
          <p:nvPr/>
        </p:nvSpPr>
        <p:spPr>
          <a:xfrm>
            <a:off x="6578859" y="3098858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속성 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</a:t>
            </a:r>
          </a:p>
        </p:txBody>
      </p:sp>
    </p:spTree>
    <p:extLst>
      <p:ext uri="{BB962C8B-B14F-4D97-AF65-F5344CB8AC3E}">
        <p14:creationId xmlns:p14="http://schemas.microsoft.com/office/powerpoint/2010/main" val="2013328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94537-44E2-FC07-86F7-8107FFC50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순서도: 수동 입력 8">
            <a:extLst>
              <a:ext uri="{FF2B5EF4-FFF2-40B4-BE49-F238E27FC236}">
                <a16:creationId xmlns:a16="http://schemas.microsoft.com/office/drawing/2014/main" id="{971BA9BB-0BAC-9581-AABE-C373B294A3A2}"/>
              </a:ext>
            </a:extLst>
          </p:cNvPr>
          <p:cNvSpPr/>
          <p:nvPr/>
        </p:nvSpPr>
        <p:spPr>
          <a:xfrm rot="16200000" flipH="1">
            <a:off x="5432999" y="99000"/>
            <a:ext cx="6857999" cy="6660001"/>
          </a:xfrm>
          <a:prstGeom prst="flowChartManualInput">
            <a:avLst/>
          </a:prstGeom>
          <a:solidFill>
            <a:srgbClr val="FFF1F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ADDA149A-44D5-FCB8-69C0-7F9B6F024354}"/>
              </a:ext>
            </a:extLst>
          </p:cNvPr>
          <p:cNvSpPr/>
          <p:nvPr/>
        </p:nvSpPr>
        <p:spPr>
          <a:xfrm flipH="1" flipV="1">
            <a:off x="5327710" y="0"/>
            <a:ext cx="1536580" cy="6857999"/>
          </a:xfrm>
          <a:prstGeom prst="parallelogram">
            <a:avLst>
              <a:gd name="adj" fmla="val 86053"/>
            </a:avLst>
          </a:prstGeom>
          <a:solidFill>
            <a:schemeClr val="tx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인간의 얼굴, 댄스, 사람, 의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2BC84E3-D726-F2F9-C92A-2FC0C3DC9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63" r="1703" b="-603"/>
          <a:stretch>
            <a:fillRect/>
          </a:stretch>
        </p:blipFill>
        <p:spPr>
          <a:xfrm>
            <a:off x="7055605" y="0"/>
            <a:ext cx="4486066" cy="6857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EE629E-AE45-A43F-E526-AFFBF052DC68}"/>
              </a:ext>
            </a:extLst>
          </p:cNvPr>
          <p:cNvSpPr txBox="1"/>
          <p:nvPr/>
        </p:nvSpPr>
        <p:spPr>
          <a:xfrm>
            <a:off x="309092" y="1015969"/>
            <a:ext cx="1101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n w="50800">
                  <a:noFill/>
                </a:ln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다온</a:t>
            </a:r>
            <a:endParaRPr lang="ko-KR" altLang="en-US" sz="3200" dirty="0">
              <a:ln w="50800">
                <a:noFill/>
              </a:ln>
              <a:latin typeface="빛의 계승자 Bold" panose="020B0600000101010101" pitchFamily="50" charset="-127"/>
              <a:ea typeface="빛의 계승자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95F43A-3C79-F59C-4FA3-1BEC1E2E8CFD}"/>
              </a:ext>
            </a:extLst>
          </p:cNvPr>
          <p:cNvSpPr txBox="1"/>
          <p:nvPr/>
        </p:nvSpPr>
        <p:spPr>
          <a:xfrm>
            <a:off x="309092" y="1662300"/>
            <a:ext cx="5222905" cy="701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유일하게 남은 가족인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여동생 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다온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’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 함께 세상을 유유자적 떠도는 도사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그의 고요함 속에 감춰진 번개는 하늘을 품을 정도로 강렬하다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1400" dirty="0">
              <a:ln w="50800">
                <a:noFill/>
              </a:ln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7802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AFA9AB-B866-2E75-3BD0-F878B1A0AD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FA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97021F-DB93-4628-B254-4526203A7E94}"/>
              </a:ext>
            </a:extLst>
          </p:cNvPr>
          <p:cNvSpPr txBox="1"/>
          <p:nvPr/>
        </p:nvSpPr>
        <p:spPr>
          <a:xfrm>
            <a:off x="6096000" y="1120141"/>
            <a:ext cx="1101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n w="50800">
                  <a:noFill/>
                </a:ln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가람</a:t>
            </a:r>
            <a:endParaRPr lang="ko-KR" altLang="en-US" sz="3200" dirty="0">
              <a:ln w="50800">
                <a:noFill/>
              </a:ln>
              <a:latin typeface="빛의 계승자 Bold" panose="020B0600000101010101" pitchFamily="50" charset="-127"/>
              <a:ea typeface="빛의 계승자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13B9D3-46CD-9F0A-B402-009DFF638F4C}"/>
              </a:ext>
            </a:extLst>
          </p:cNvPr>
          <p:cNvSpPr txBox="1"/>
          <p:nvPr/>
        </p:nvSpPr>
        <p:spPr>
          <a:xfrm>
            <a:off x="6096000" y="3632982"/>
            <a:ext cx="2274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성격 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온화하며 여유로운 성격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9BA2B2-419A-A994-018C-B6F2B6F5BAC1}"/>
              </a:ext>
            </a:extLst>
          </p:cNvPr>
          <p:cNvSpPr txBox="1"/>
          <p:nvPr/>
        </p:nvSpPr>
        <p:spPr>
          <a:xfrm>
            <a:off x="6096000" y="2842530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출신 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동양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F89EFB-11A1-3852-C3A9-5B6BAA6764BE}"/>
              </a:ext>
            </a:extLst>
          </p:cNvPr>
          <p:cNvSpPr txBox="1"/>
          <p:nvPr/>
        </p:nvSpPr>
        <p:spPr>
          <a:xfrm>
            <a:off x="6096000" y="4534144"/>
            <a:ext cx="540885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특징 </a:t>
            </a:r>
            <a:endParaRPr lang="en-US" altLang="ko-KR" sz="1400" dirty="0">
              <a:ln w="50800">
                <a:noFill/>
              </a:ln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멸망한 나라의 왕자였던 가람은 유일하게 남은 가족인 </a:t>
            </a:r>
            <a:r>
              <a:rPr lang="ko-KR" altLang="en-US" sz="1400" dirty="0" err="1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다온을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지켜내야 하는</a:t>
            </a:r>
            <a:endParaRPr lang="en-US" altLang="ko-KR" sz="1400" dirty="0">
              <a:ln w="50800">
                <a:noFill/>
              </a:ln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책임감과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6493F0-6011-73F5-7C2D-BC4FADF42D8D}"/>
              </a:ext>
            </a:extLst>
          </p:cNvPr>
          <p:cNvSpPr txBox="1"/>
          <p:nvPr/>
        </p:nvSpPr>
        <p:spPr>
          <a:xfrm>
            <a:off x="6096000" y="1766472"/>
            <a:ext cx="5222905" cy="701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유일하게 남은 가족인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여동생 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다온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’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 함께 세상을 유유자적 떠도는 도사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그의 고요함 속에 감춰진 번개는 하늘을 품을 정도로 강렬하다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1400" dirty="0">
              <a:ln w="50800">
                <a:noFill/>
              </a:ln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17" name="그림 16" descr="의류, 인간의 얼굴, 의상 디자인, 사람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ECB574C-1DBB-7FD7-EB91-F2388E390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35003" y="941127"/>
            <a:ext cx="3367477" cy="497574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DDAB005-349A-6942-260F-1173B34200F8}"/>
              </a:ext>
            </a:extLst>
          </p:cNvPr>
          <p:cNvSpPr txBox="1"/>
          <p:nvPr/>
        </p:nvSpPr>
        <p:spPr>
          <a:xfrm>
            <a:off x="6096000" y="3121223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속성 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</a:t>
            </a:r>
          </a:p>
        </p:txBody>
      </p:sp>
    </p:spTree>
    <p:extLst>
      <p:ext uri="{BB962C8B-B14F-4D97-AF65-F5344CB8AC3E}">
        <p14:creationId xmlns:p14="http://schemas.microsoft.com/office/powerpoint/2010/main" val="2814103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E3C145-798F-3ECC-6D3F-DA289724F3C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1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09E18B-F5EA-94A9-5216-D8D74A06825B}"/>
              </a:ext>
            </a:extLst>
          </p:cNvPr>
          <p:cNvSpPr txBox="1"/>
          <p:nvPr/>
        </p:nvSpPr>
        <p:spPr>
          <a:xfrm>
            <a:off x="309092" y="1120141"/>
            <a:ext cx="1101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n w="50800">
                  <a:noFill/>
                </a:ln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다온</a:t>
            </a:r>
            <a:endParaRPr lang="ko-KR" altLang="en-US" sz="3200" dirty="0">
              <a:ln w="50800">
                <a:noFill/>
              </a:ln>
              <a:latin typeface="빛의 계승자 Bold" panose="020B0600000101010101" pitchFamily="50" charset="-127"/>
              <a:ea typeface="빛의 계승자 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4DA0A3-088F-621A-39E7-C63F56AAF66C}"/>
              </a:ext>
            </a:extLst>
          </p:cNvPr>
          <p:cNvSpPr txBox="1"/>
          <p:nvPr/>
        </p:nvSpPr>
        <p:spPr>
          <a:xfrm>
            <a:off x="309092" y="1766472"/>
            <a:ext cx="5222905" cy="701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유일하게 남은 가족인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여동생 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‘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다온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’</a:t>
            </a: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 함께 세상을 유유자적 떠도는 도사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그의 고요함 속에 감춰진 번개는 하늘을 품을 정도로 강렬하다</a:t>
            </a:r>
            <a:r>
              <a:rPr lang="en-US" altLang="ko-KR" sz="1400" dirty="0">
                <a:ln w="50800">
                  <a:noFill/>
                </a:ln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1400" dirty="0">
              <a:ln w="50800">
                <a:noFill/>
              </a:ln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12" name="그림 11" descr="인간의 얼굴, 댄스, 사람, 의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CAB980F-3A0C-F4C4-63B5-781DB9FABE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63" r="1703" b="22173"/>
          <a:stretch>
            <a:fillRect/>
          </a:stretch>
        </p:blipFill>
        <p:spPr>
          <a:xfrm>
            <a:off x="6295874" y="-1"/>
            <a:ext cx="589612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22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166</Words>
  <Application>Microsoft Office PowerPoint</Application>
  <PresentationFormat>와이드스크린</PresentationFormat>
  <Paragraphs>28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Pretendard</vt:lpstr>
      <vt:lpstr>맑은 고딕</vt:lpstr>
      <vt:lpstr>빛의 계승자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7</cp:revision>
  <dcterms:created xsi:type="dcterms:W3CDTF">2025-08-30T09:28:31Z</dcterms:created>
  <dcterms:modified xsi:type="dcterms:W3CDTF">2025-09-05T11:44:38Z</dcterms:modified>
</cp:coreProperties>
</file>

<file path=docProps/thumbnail.jpeg>
</file>